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33" r:id="rId2"/>
    <p:sldId id="338" r:id="rId3"/>
    <p:sldId id="340" r:id="rId4"/>
    <p:sldId id="325" r:id="rId5"/>
    <p:sldId id="326" r:id="rId6"/>
    <p:sldId id="330" r:id="rId7"/>
    <p:sldId id="327" r:id="rId8"/>
    <p:sldId id="328" r:id="rId9"/>
    <p:sldId id="337" r:id="rId10"/>
    <p:sldId id="329" r:id="rId11"/>
    <p:sldId id="332" r:id="rId12"/>
    <p:sldId id="339" r:id="rId13"/>
    <p:sldId id="341" r:id="rId14"/>
    <p:sldId id="343" r:id="rId15"/>
    <p:sldId id="345" r:id="rId16"/>
    <p:sldId id="331" r:id="rId17"/>
    <p:sldId id="344" r:id="rId18"/>
    <p:sldId id="25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03-02-2026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03-02-2026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03-02-2026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03-02-2026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03-02-2026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03-02-2026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03-02-2026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03-02-2026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03-02-2026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03-02-2026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03-02-2026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03-02-2026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03-02-2026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03-02-2026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03-02-2026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03-02-2026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03-02-2026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03-02-2026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10335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naam van het </a:t>
            </a:r>
            <a:r>
              <a:rPr lang="en-NL" i="1" dirty="0"/>
              <a:t>gezegde (predikaat)</a:t>
            </a:r>
            <a:r>
              <a:rPr lang="en-NL" dirty="0"/>
              <a:t>, met een driehoekje voor de richting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Daarnaast kan een relatie(type) ook een naam hebben (bv: “dienstbetrekking”)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Denkbaar is dat er meerdere gezegden zijn, met elk een eigen richting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de namen van de </a:t>
            </a:r>
            <a:r>
              <a:rPr lang="en-NL" i="1" dirty="0"/>
              <a:t>rollen</a:t>
            </a:r>
            <a:r>
              <a:rPr lang="en-NL" dirty="0"/>
              <a:t> kunnen worden benoemd,inclusief de cardinaliteit.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relatietype kan ook een eigen naam hebben (bv: “dienstbetrekking”), in zo’n geval is er geen sprake van een richting;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gezegden zijn, met elk een eigen richting (“bv: “heeft in dienst”)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gegevenstypen worden onderkend voor dezelfde relatie op conceptueel niveau (bv “werknemer”);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kan een relatie verzelfstandigd worden als “eigen” gegevensobjecttype.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4D0A8BA-9F15-73BF-83A4-EFC57FD4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5" y="1915297"/>
            <a:ext cx="8164070" cy="15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0D0-3A2A-CAFA-EC38-034748C5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Kern van het metamodel &amp; 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E8FB-6FE2-2803-22E0-C313B4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061156-60A0-C40B-81EA-856BFD55A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18" y="2003121"/>
            <a:ext cx="6365532" cy="4007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79BA7A-48D8-9049-0AAE-D77042FE927A}"/>
              </a:ext>
            </a:extLst>
          </p:cNvPr>
          <p:cNvSpPr/>
          <p:nvPr/>
        </p:nvSpPr>
        <p:spPr>
          <a:xfrm>
            <a:off x="757793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Objecttype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4C780-7AC5-9ED4-D6EB-2716BD8CD4C1}"/>
              </a:ext>
            </a:extLst>
          </p:cNvPr>
          <p:cNvSpPr/>
          <p:nvPr/>
        </p:nvSpPr>
        <p:spPr>
          <a:xfrm>
            <a:off x="757793" y="4869271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Gegevens-</a:t>
            </a:r>
          </a:p>
          <a:p>
            <a:pPr algn="ctr"/>
            <a:r>
              <a:rPr lang="en-NL" dirty="0"/>
              <a:t>objecttype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BB5B6-AC61-14B4-5430-B2BCE31FF2BF}"/>
              </a:ext>
            </a:extLst>
          </p:cNvPr>
          <p:cNvSpPr/>
          <p:nvPr/>
        </p:nvSpPr>
        <p:spPr>
          <a:xfrm>
            <a:off x="3975517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F20C-0499-4C3A-6209-64D6F2002F6A}"/>
              </a:ext>
            </a:extLst>
          </p:cNvPr>
          <p:cNvSpPr txBox="1"/>
          <p:nvPr/>
        </p:nvSpPr>
        <p:spPr>
          <a:xfrm>
            <a:off x="608937" y="55342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D0C20-3F74-1853-354C-39D964B01158}"/>
              </a:ext>
            </a:extLst>
          </p:cNvPr>
          <p:cNvSpPr txBox="1"/>
          <p:nvPr/>
        </p:nvSpPr>
        <p:spPr>
          <a:xfrm>
            <a:off x="671283" y="25808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3D385-630F-EE53-236C-8EF9F6DCCEF6}"/>
              </a:ext>
            </a:extLst>
          </p:cNvPr>
          <p:cNvSpPr txBox="1"/>
          <p:nvPr/>
        </p:nvSpPr>
        <p:spPr>
          <a:xfrm>
            <a:off x="3927901" y="26031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101D9-D6AA-6496-A39C-8541B82EE77E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1433202" y="3636682"/>
            <a:ext cx="0" cy="1232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C429D-2EDB-2014-8472-A77868B3B08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108611" y="3304173"/>
            <a:ext cx="186690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3A191E-4854-9A31-5D7B-C287AFEF266C}"/>
              </a:ext>
            </a:extLst>
          </p:cNvPr>
          <p:cNvSpPr txBox="1"/>
          <p:nvPr/>
        </p:nvSpPr>
        <p:spPr>
          <a:xfrm>
            <a:off x="1433202" y="4250897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heeft</a:t>
            </a:r>
            <a:r>
              <a:rPr lang="en-US" sz="1400" i="1" dirty="0"/>
              <a:t> </a:t>
            </a:r>
            <a:r>
              <a:rPr lang="en-US" sz="1400" i="1" dirty="0" err="1"/>
              <a:t>hoofdonderwerpen</a:t>
            </a:r>
            <a:r>
              <a:rPr lang="en-US" sz="1400" i="1" dirty="0"/>
              <a:t> van type</a:t>
            </a:r>
            <a:endParaRPr lang="en-NL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8EE0D-9CD6-0719-B1B9-9D0C77A3ADB8}"/>
              </a:ext>
            </a:extLst>
          </p:cNvPr>
          <p:cNvSpPr txBox="1"/>
          <p:nvPr/>
        </p:nvSpPr>
        <p:spPr>
          <a:xfrm>
            <a:off x="1971223" y="3283480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gebruikt</a:t>
            </a:r>
            <a:r>
              <a:rPr lang="en-US" sz="1400" i="1" dirty="0"/>
              <a:t> </a:t>
            </a:r>
            <a:r>
              <a:rPr lang="en-US" sz="1400" i="1" dirty="0" err="1"/>
              <a:t>terminologie</a:t>
            </a:r>
            <a:r>
              <a:rPr lang="en-US" sz="1400" i="1" dirty="0"/>
              <a:t> </a:t>
            </a:r>
            <a:r>
              <a:rPr lang="en-US" sz="1400" i="1" dirty="0" err="1"/>
              <a:t>zoals</a:t>
            </a:r>
            <a:r>
              <a:rPr lang="en-US" sz="1400" i="1" dirty="0"/>
              <a:t> </a:t>
            </a:r>
            <a:r>
              <a:rPr lang="en-US" sz="1400" i="1" dirty="0" err="1"/>
              <a:t>gedefinieerd</a:t>
            </a:r>
            <a:r>
              <a:rPr lang="en-US" sz="1400" i="1" dirty="0"/>
              <a:t> met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409722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C4A1-0BEB-15C7-88F4-1CA4DD82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1AEF-E3E5-8F89-843F-BC65448B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51A86C0-609D-C00D-EF5E-596BB2C6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 fontScale="90000"/>
          </a:bodyPr>
          <a:lstStyle/>
          <a:p>
            <a:r>
              <a:rPr lang="en-NL" dirty="0"/>
              <a:t>MIM als uitwisselstandaard tussen modelleertechnieken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1B884-35DB-4018-D6A3-4133596118D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61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3772-48AE-FFF3-0CFE-15A2E061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A41-3340-12FB-B260-EB1B9FE6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Mapping via MIM (conceptueel model)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32CB4F5-9A3F-EA27-4CEF-CEE1FE5E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96" y="1687072"/>
            <a:ext cx="6172200" cy="1422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46FA90-3478-D974-1E81-E7066A9D0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188" y="4326612"/>
            <a:ext cx="6934200" cy="2286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6BF879C-4A21-F8F8-CAEF-EE57B6501438}"/>
              </a:ext>
            </a:extLst>
          </p:cNvPr>
          <p:cNvSpPr/>
          <p:nvPr/>
        </p:nvSpPr>
        <p:spPr>
          <a:xfrm>
            <a:off x="2387101" y="1687072"/>
            <a:ext cx="1561444" cy="6912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CFD221-13B2-5FF0-EAAC-87ADE3841F24}"/>
              </a:ext>
            </a:extLst>
          </p:cNvPr>
          <p:cNvSpPr/>
          <p:nvPr/>
        </p:nvSpPr>
        <p:spPr>
          <a:xfrm>
            <a:off x="3381164" y="4248696"/>
            <a:ext cx="1492172" cy="115649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C6907D-C855-B035-9F18-022215A54DB6}"/>
              </a:ext>
            </a:extLst>
          </p:cNvPr>
          <p:cNvSpPr/>
          <p:nvPr/>
        </p:nvSpPr>
        <p:spPr>
          <a:xfrm>
            <a:off x="3678853" y="3429000"/>
            <a:ext cx="1309254" cy="422252"/>
          </a:xfrm>
          <a:prstGeom prst="rect">
            <a:avLst/>
          </a:prstGeom>
          <a:solidFill>
            <a:schemeClr val="accent3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Objecttype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11A859D-1399-9FF9-7AA7-00CA1246D88E}"/>
              </a:ext>
            </a:extLst>
          </p:cNvPr>
          <p:cNvSpPr/>
          <p:nvPr/>
        </p:nvSpPr>
        <p:spPr>
          <a:xfrm>
            <a:off x="3802887" y="2021051"/>
            <a:ext cx="3221367" cy="82487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77D82-2DCD-1E53-210D-A12C7FEC1131}"/>
              </a:ext>
            </a:extLst>
          </p:cNvPr>
          <p:cNvSpPr/>
          <p:nvPr/>
        </p:nvSpPr>
        <p:spPr>
          <a:xfrm>
            <a:off x="5015160" y="4580316"/>
            <a:ext cx="1583067" cy="82487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045CF1-1138-8BBC-93F2-3290F441B656}"/>
              </a:ext>
            </a:extLst>
          </p:cNvPr>
          <p:cNvSpPr/>
          <p:nvPr/>
        </p:nvSpPr>
        <p:spPr>
          <a:xfrm>
            <a:off x="2314742" y="5542735"/>
            <a:ext cx="1364111" cy="51979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6AD105-1A03-90FE-1471-B9087E8FE61F}"/>
              </a:ext>
            </a:extLst>
          </p:cNvPr>
          <p:cNvSpPr/>
          <p:nvPr/>
        </p:nvSpPr>
        <p:spPr>
          <a:xfrm>
            <a:off x="2470183" y="2536924"/>
            <a:ext cx="973328" cy="27002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80DFAF-2026-E36A-CDF8-0457E62042E2}"/>
              </a:ext>
            </a:extLst>
          </p:cNvPr>
          <p:cNvSpPr/>
          <p:nvPr/>
        </p:nvSpPr>
        <p:spPr>
          <a:xfrm>
            <a:off x="5806693" y="3429000"/>
            <a:ext cx="1309254" cy="422252"/>
          </a:xfrm>
          <a:prstGeom prst="rect">
            <a:avLst/>
          </a:prstGeom>
          <a:solidFill>
            <a:schemeClr val="accent3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Relatietype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51224-AD7F-EF37-CB31-EDCFCDDA744C}"/>
              </a:ext>
            </a:extLst>
          </p:cNvPr>
          <p:cNvSpPr/>
          <p:nvPr/>
        </p:nvSpPr>
        <p:spPr>
          <a:xfrm>
            <a:off x="1732474" y="3429000"/>
            <a:ext cx="1309254" cy="422252"/>
          </a:xfrm>
          <a:prstGeom prst="rect">
            <a:avLst/>
          </a:prstGeom>
          <a:solidFill>
            <a:schemeClr val="accent3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Attribuuttype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F1FD76-D93D-BFE9-F506-AD8AE8D5D9A5}"/>
              </a:ext>
            </a:extLst>
          </p:cNvPr>
          <p:cNvSpPr/>
          <p:nvPr/>
        </p:nvSpPr>
        <p:spPr>
          <a:xfrm>
            <a:off x="7513095" y="2363410"/>
            <a:ext cx="810023" cy="3682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722A2F7-E202-5E62-70DC-C0FEFB9E4247}"/>
              </a:ext>
            </a:extLst>
          </p:cNvPr>
          <p:cNvSpPr/>
          <p:nvPr/>
        </p:nvSpPr>
        <p:spPr>
          <a:xfrm>
            <a:off x="7969266" y="4695505"/>
            <a:ext cx="1144122" cy="5146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777DA-5A56-3BE0-A8E0-DCF4AC3B88BB}"/>
              </a:ext>
            </a:extLst>
          </p:cNvPr>
          <p:cNvSpPr/>
          <p:nvPr/>
        </p:nvSpPr>
        <p:spPr>
          <a:xfrm>
            <a:off x="7804134" y="3448596"/>
            <a:ext cx="1309254" cy="422252"/>
          </a:xfrm>
          <a:prstGeom prst="rect">
            <a:avLst/>
          </a:prstGeom>
          <a:solidFill>
            <a:schemeClr val="accent3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Waardetype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EA402D-3FCD-8AE6-0F45-68DE48992545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 flipH="1">
            <a:off x="2387101" y="2806949"/>
            <a:ext cx="569746" cy="622051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B9431C-30F9-0B85-57DC-72AB761B6846}"/>
              </a:ext>
            </a:extLst>
          </p:cNvPr>
          <p:cNvCxnSpPr>
            <a:cxnSpLocks/>
            <a:stCxn id="30" idx="0"/>
            <a:endCxn id="33" idx="2"/>
          </p:cNvCxnSpPr>
          <p:nvPr/>
        </p:nvCxnSpPr>
        <p:spPr>
          <a:xfrm flipH="1" flipV="1">
            <a:off x="2387101" y="3851252"/>
            <a:ext cx="609697" cy="1691483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9EFB2F-7116-AD67-489A-9FC4453C956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4127250" y="3851252"/>
            <a:ext cx="206230" cy="397444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BEC0E6-777A-4314-88D4-2F6C5869C30E}"/>
              </a:ext>
            </a:extLst>
          </p:cNvPr>
          <p:cNvCxnSpPr>
            <a:cxnSpLocks/>
            <a:stCxn id="32" idx="0"/>
            <a:endCxn id="28" idx="4"/>
          </p:cNvCxnSpPr>
          <p:nvPr/>
        </p:nvCxnSpPr>
        <p:spPr>
          <a:xfrm flipH="1" flipV="1">
            <a:off x="5413571" y="2845923"/>
            <a:ext cx="1047749" cy="583077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1A51F2-5090-4D10-9147-5050B4774D37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154370" y="2363410"/>
            <a:ext cx="1179110" cy="106559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C10108-0458-F6B5-2483-AF27419DA04E}"/>
              </a:ext>
            </a:extLst>
          </p:cNvPr>
          <p:cNvCxnSpPr>
            <a:cxnSpLocks/>
            <a:stCxn id="36" idx="0"/>
            <a:endCxn id="34" idx="4"/>
          </p:cNvCxnSpPr>
          <p:nvPr/>
        </p:nvCxnSpPr>
        <p:spPr>
          <a:xfrm flipH="1" flipV="1">
            <a:off x="7918107" y="2731624"/>
            <a:ext cx="540654" cy="716972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1DD67B-846C-967F-C0A6-B14E7EA32F8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8458761" y="3870848"/>
            <a:ext cx="82566" cy="824657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956BED-25D2-25B6-A405-694E68A8C29B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 flipH="1">
            <a:off x="5806694" y="3851252"/>
            <a:ext cx="654626" cy="729064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3840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133CB-1061-ADF9-BC93-BD36D96A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8530-CA95-A8B8-AE51-677EB05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B52C65-CDDB-CD68-B54E-0C100D342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Begrippenkader &amp; </a:t>
            </a:r>
            <a:br>
              <a:rPr lang="en-NL" dirty="0"/>
            </a:br>
            <a:r>
              <a:rPr lang="en-NL" dirty="0"/>
              <a:t>uitleg van de 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39B6F-DDF6-73CC-AF74-EE230FA62E39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82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 van de denkwijze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59CCE83-C591-8889-8874-66D58A86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372" y="0"/>
            <a:ext cx="47307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E1DD7-713A-42BD-6398-8AB3FE2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22B0A-8548-6409-C10C-98BCB81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577E2B-D27D-BA7F-DDC7-A5FD273FC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966" t="8038" r="34242" b="74395"/>
          <a:stretch>
            <a:fillRect/>
          </a:stretch>
        </p:blipFill>
        <p:spPr>
          <a:xfrm>
            <a:off x="618580" y="2398777"/>
            <a:ext cx="4730795" cy="3565143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C3D9F4B-3BEC-98FE-8C51-8BC6BFAF21E0}"/>
              </a:ext>
            </a:extLst>
          </p:cNvPr>
          <p:cNvSpPr/>
          <p:nvPr/>
        </p:nvSpPr>
        <p:spPr>
          <a:xfrm>
            <a:off x="618578" y="2398777"/>
            <a:ext cx="4730795" cy="3565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CBE05F-6CF9-8F47-854A-68F83799E445}"/>
              </a:ext>
            </a:extLst>
          </p:cNvPr>
          <p:cNvSpPr/>
          <p:nvPr/>
        </p:nvSpPr>
        <p:spPr>
          <a:xfrm>
            <a:off x="6903207" y="640080"/>
            <a:ext cx="1519053" cy="10556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19888-58DF-BEA0-95FD-CD3753983B2A}"/>
              </a:ext>
            </a:extLst>
          </p:cNvPr>
          <p:cNvCxnSpPr>
            <a:cxnSpLocks/>
          </p:cNvCxnSpPr>
          <p:nvPr/>
        </p:nvCxnSpPr>
        <p:spPr>
          <a:xfrm flipV="1">
            <a:off x="1808692" y="711200"/>
            <a:ext cx="5474758" cy="19244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ABEE1D-DF81-28C6-471B-416D671CE239}"/>
              </a:ext>
            </a:extLst>
          </p:cNvPr>
          <p:cNvCxnSpPr>
            <a:cxnSpLocks/>
          </p:cNvCxnSpPr>
          <p:nvPr/>
        </p:nvCxnSpPr>
        <p:spPr>
          <a:xfrm flipV="1">
            <a:off x="5015753" y="1450975"/>
            <a:ext cx="3290047" cy="3665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3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91B9-E029-D732-88DF-3A31B7D9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916D-F282-4880-2640-C62D1BAB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Onze uitdaging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6444-2B08-F91F-CD11-F9195C3F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Gegevensdeling binnen en tussen organisaties is cruciaal voor het kunnen uitvoeren van het dagelijks werk</a:t>
            </a:r>
          </a:p>
          <a:p>
            <a:pPr marL="342900" lvl="1" indent="0">
              <a:buNone/>
            </a:pPr>
            <a:r>
              <a:rPr lang="en-NL" dirty="0"/>
              <a:t>De dienstverlening van de overheid moet in staat zijn om gegevens te (her)gebruiken die elders zijn ontstaan – als de betekenis past bij de behoefte en hergebruik is toegestaan.</a:t>
            </a:r>
          </a:p>
          <a:p>
            <a:pPr marL="0" indent="0">
              <a:buNone/>
            </a:pPr>
            <a:r>
              <a:rPr lang="en-NL" dirty="0"/>
              <a:t>We gebruiken modelleringstechnieken om de betekenis duidelijk te maken</a:t>
            </a:r>
          </a:p>
          <a:p>
            <a:pPr marL="342900" lvl="1" indent="0">
              <a:buNone/>
            </a:pPr>
            <a:r>
              <a:rPr lang="en-NL" dirty="0"/>
              <a:t>Verschillende organisaties gebruiken verschillende modelleringstechnieken: UML, ER, FBM, LD</a:t>
            </a:r>
          </a:p>
          <a:p>
            <a:pPr marL="0" indent="0">
              <a:buNone/>
            </a:pPr>
            <a:r>
              <a:rPr lang="en-NL" dirty="0"/>
              <a:t>Zelf als dezelfde modelleringstechniek wordt gebruikt, blijft het lastig om de betekenis goed over te brengen</a:t>
            </a:r>
          </a:p>
          <a:p>
            <a:pPr marL="342900" lvl="1" indent="0">
              <a:buNone/>
            </a:pPr>
            <a:r>
              <a:rPr lang="en-NL" dirty="0"/>
              <a:t>Betekenis is uiteindelijk een eigenschap van taal, modellen formaliseren vooral de logische structuren, interpretatie blijft nodig.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C757-9C64-D275-441B-91E8DB49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75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E6FD-3885-5BEC-A2B7-F0BB521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5F2AEAD-DD65-E9F8-B3EC-B58463C73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Betekenis herleiden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09180-8C29-FA83-3849-FD7807FF707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672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5" name="Rechthoek 6">
            <a:extLst>
              <a:ext uri="{FF2B5EF4-FFF2-40B4-BE49-F238E27FC236}">
                <a16:creationId xmlns:a16="http://schemas.microsoft.com/office/drawing/2014/main" id="{F284E5DD-85DD-BB8E-FE03-5DBE0A02CD5C}"/>
              </a:ext>
            </a:extLst>
          </p:cNvPr>
          <p:cNvSpPr/>
          <p:nvPr/>
        </p:nvSpPr>
        <p:spPr>
          <a:xfrm>
            <a:off x="2735627" y="1412776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Model van begrippen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waar hebben we het over?</a:t>
            </a:r>
          </a:p>
        </p:txBody>
      </p:sp>
      <p:sp>
        <p:nvSpPr>
          <p:cNvPr id="6" name="Rechthoek 9">
            <a:extLst>
              <a:ext uri="{FF2B5EF4-FFF2-40B4-BE49-F238E27FC236}">
                <a16:creationId xmlns:a16="http://schemas.microsoft.com/office/drawing/2014/main" id="{D7291F1E-3761-4073-7E8F-3374664F339B}"/>
              </a:ext>
            </a:extLst>
          </p:cNvPr>
          <p:cNvSpPr/>
          <p:nvPr/>
        </p:nvSpPr>
        <p:spPr>
          <a:xfrm>
            <a:off x="2735627" y="2674269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>
                <a:solidFill>
                  <a:schemeClr val="bg1"/>
                </a:solidFill>
              </a:rPr>
              <a:t>Conceptueel informatiemodel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Welke informatie is relevant?</a:t>
            </a:r>
          </a:p>
        </p:txBody>
      </p:sp>
      <p:sp>
        <p:nvSpPr>
          <p:cNvPr id="7" name="Rechthoek 12">
            <a:extLst>
              <a:ext uri="{FF2B5EF4-FFF2-40B4-BE49-F238E27FC236}">
                <a16:creationId xmlns:a16="http://schemas.microsoft.com/office/drawing/2014/main" id="{91C7DC8F-C6EB-A7C7-515E-DD06D7E1B285}"/>
              </a:ext>
            </a:extLst>
          </p:cNvPr>
          <p:cNvSpPr/>
          <p:nvPr/>
        </p:nvSpPr>
        <p:spPr>
          <a:xfrm>
            <a:off x="2735627" y="3915731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Logisch gegevensmodel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worden de gegevens gebruikt?</a:t>
            </a:r>
          </a:p>
        </p:txBody>
      </p:sp>
      <p:sp>
        <p:nvSpPr>
          <p:cNvPr id="8" name="Rechthoek 16">
            <a:extLst>
              <a:ext uri="{FF2B5EF4-FFF2-40B4-BE49-F238E27FC236}">
                <a16:creationId xmlns:a16="http://schemas.microsoft.com/office/drawing/2014/main" id="{54F747BD-2F01-BBFF-4993-43C8DB84BE13}"/>
              </a:ext>
            </a:extLst>
          </p:cNvPr>
          <p:cNvSpPr/>
          <p:nvPr/>
        </p:nvSpPr>
        <p:spPr>
          <a:xfrm>
            <a:off x="961453" y="165948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1</a:t>
            </a:r>
          </a:p>
        </p:txBody>
      </p:sp>
      <p:sp>
        <p:nvSpPr>
          <p:cNvPr id="9" name="Rechthoek 17">
            <a:extLst>
              <a:ext uri="{FF2B5EF4-FFF2-40B4-BE49-F238E27FC236}">
                <a16:creationId xmlns:a16="http://schemas.microsoft.com/office/drawing/2014/main" id="{02F6216C-3239-E3BC-7431-A80EB67A14A4}"/>
              </a:ext>
            </a:extLst>
          </p:cNvPr>
          <p:cNvSpPr/>
          <p:nvPr/>
        </p:nvSpPr>
        <p:spPr>
          <a:xfrm>
            <a:off x="961453" y="2920973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2</a:t>
            </a:r>
          </a:p>
        </p:txBody>
      </p:sp>
      <p:sp>
        <p:nvSpPr>
          <p:cNvPr id="10" name="Rechthoek 18">
            <a:extLst>
              <a:ext uri="{FF2B5EF4-FFF2-40B4-BE49-F238E27FC236}">
                <a16:creationId xmlns:a16="http://schemas.microsoft.com/office/drawing/2014/main" id="{88F7A414-7CDC-3417-B1A8-8D20D00DE89C}"/>
              </a:ext>
            </a:extLst>
          </p:cNvPr>
          <p:cNvSpPr/>
          <p:nvPr/>
        </p:nvSpPr>
        <p:spPr>
          <a:xfrm>
            <a:off x="2735627" y="5157192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Technisch datamodel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op te slaan of uit te wisselen?</a:t>
            </a:r>
          </a:p>
        </p:txBody>
      </p:sp>
      <p:sp>
        <p:nvSpPr>
          <p:cNvPr id="11" name="Rechthoek 23">
            <a:extLst>
              <a:ext uri="{FF2B5EF4-FFF2-40B4-BE49-F238E27FC236}">
                <a16:creationId xmlns:a16="http://schemas.microsoft.com/office/drawing/2014/main" id="{347DF037-8589-DB58-F100-7D947893109B}"/>
              </a:ext>
            </a:extLst>
          </p:cNvPr>
          <p:cNvSpPr/>
          <p:nvPr/>
        </p:nvSpPr>
        <p:spPr>
          <a:xfrm>
            <a:off x="961453" y="416243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3</a:t>
            </a:r>
          </a:p>
        </p:txBody>
      </p:sp>
      <p:sp>
        <p:nvSpPr>
          <p:cNvPr id="12" name="Rechthoek 25">
            <a:extLst>
              <a:ext uri="{FF2B5EF4-FFF2-40B4-BE49-F238E27FC236}">
                <a16:creationId xmlns:a16="http://schemas.microsoft.com/office/drawing/2014/main" id="{8D9AB987-E6C6-1988-0798-292C2C306D43}"/>
              </a:ext>
            </a:extLst>
          </p:cNvPr>
          <p:cNvSpPr/>
          <p:nvPr/>
        </p:nvSpPr>
        <p:spPr>
          <a:xfrm>
            <a:off x="961453" y="5495864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4</a:t>
            </a:r>
          </a:p>
        </p:txBody>
      </p:sp>
      <p:sp>
        <p:nvSpPr>
          <p:cNvPr id="13" name="Blik 3">
            <a:extLst>
              <a:ext uri="{FF2B5EF4-FFF2-40B4-BE49-F238E27FC236}">
                <a16:creationId xmlns:a16="http://schemas.microsoft.com/office/drawing/2014/main" id="{2ECF3FE9-7D37-40FD-B68E-6A955FBEA4B2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eraccolade 4">
            <a:extLst>
              <a:ext uri="{FF2B5EF4-FFF2-40B4-BE49-F238E27FC236}">
                <a16:creationId xmlns:a16="http://schemas.microsoft.com/office/drawing/2014/main" id="{C9CC8F27-9D73-83B6-7488-16C97B31027F}"/>
              </a:ext>
            </a:extLst>
          </p:cNvPr>
          <p:cNvSpPr/>
          <p:nvPr/>
        </p:nvSpPr>
        <p:spPr>
          <a:xfrm>
            <a:off x="7894444" y="1623195"/>
            <a:ext cx="384043" cy="1969853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5" name="Rechteraccolade 26">
            <a:extLst>
              <a:ext uri="{FF2B5EF4-FFF2-40B4-BE49-F238E27FC236}">
                <a16:creationId xmlns:a16="http://schemas.microsoft.com/office/drawing/2014/main" id="{DD95E567-5B01-4DB6-2D8F-9CF97392D1CD}"/>
              </a:ext>
            </a:extLst>
          </p:cNvPr>
          <p:cNvSpPr/>
          <p:nvPr/>
        </p:nvSpPr>
        <p:spPr>
          <a:xfrm>
            <a:off x="7894444" y="4068309"/>
            <a:ext cx="384043" cy="2059724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93342B-4A67-EB21-C20B-C6D61FEDD7D3}"/>
              </a:ext>
            </a:extLst>
          </p:cNvPr>
          <p:cNvCxnSpPr/>
          <p:nvPr/>
        </p:nvCxnSpPr>
        <p:spPr>
          <a:xfrm flipV="1">
            <a:off x="8540760" y="2632423"/>
            <a:ext cx="1200000" cy="9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7">
            <a:extLst>
              <a:ext uri="{FF2B5EF4-FFF2-40B4-BE49-F238E27FC236}">
                <a16:creationId xmlns:a16="http://schemas.microsoft.com/office/drawing/2014/main" id="{8C981EA3-BD63-D1CC-F0B6-FD64424E0956}"/>
              </a:ext>
            </a:extLst>
          </p:cNvPr>
          <p:cNvCxnSpPr/>
          <p:nvPr/>
        </p:nvCxnSpPr>
        <p:spPr>
          <a:xfrm flipV="1">
            <a:off x="8540760" y="5047195"/>
            <a:ext cx="1200000" cy="919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28">
            <a:extLst>
              <a:ext uri="{FF2B5EF4-FFF2-40B4-BE49-F238E27FC236}">
                <a16:creationId xmlns:a16="http://schemas.microsoft.com/office/drawing/2014/main" id="{3730CC6C-52DB-2F85-EB1B-509C68A3C187}"/>
              </a:ext>
            </a:extLst>
          </p:cNvPr>
          <p:cNvSpPr/>
          <p:nvPr/>
        </p:nvSpPr>
        <p:spPr>
          <a:xfrm>
            <a:off x="8278487" y="209845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19" name="Rechthoek 29">
            <a:extLst>
              <a:ext uri="{FF2B5EF4-FFF2-40B4-BE49-F238E27FC236}">
                <a16:creationId xmlns:a16="http://schemas.microsoft.com/office/drawing/2014/main" id="{1DF7AE04-6234-9A3E-B60E-B1612C6154C3}"/>
              </a:ext>
            </a:extLst>
          </p:cNvPr>
          <p:cNvSpPr/>
          <p:nvPr/>
        </p:nvSpPr>
        <p:spPr>
          <a:xfrm>
            <a:off x="8273703" y="451952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20" name="Rechthoek 30">
            <a:extLst>
              <a:ext uri="{FF2B5EF4-FFF2-40B4-BE49-F238E27FC236}">
                <a16:creationId xmlns:a16="http://schemas.microsoft.com/office/drawing/2014/main" id="{22FAE994-52E2-0962-2435-18C06744B443}"/>
              </a:ext>
            </a:extLst>
          </p:cNvPr>
          <p:cNvSpPr/>
          <p:nvPr/>
        </p:nvSpPr>
        <p:spPr>
          <a:xfrm>
            <a:off x="9545045" y="2814097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sp>
        <p:nvSpPr>
          <p:cNvPr id="21" name="Rechthoek 31">
            <a:extLst>
              <a:ext uri="{FF2B5EF4-FFF2-40B4-BE49-F238E27FC236}">
                <a16:creationId xmlns:a16="http://schemas.microsoft.com/office/drawing/2014/main" id="{04E21F7B-3866-2BA9-C94C-AA4926357C3D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2A75E1B-6477-C707-9F1B-FB523CB5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8132" y="1934136"/>
            <a:ext cx="1042193" cy="10421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672E1FA6-46DD-5EBF-1813-9ABC21B4BE03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26" name="Picture 2" descr="Usage Icon #312230 - Free Icons Library">
            <a:extLst>
              <a:ext uri="{FF2B5EF4-FFF2-40B4-BE49-F238E27FC236}">
                <a16:creationId xmlns:a16="http://schemas.microsoft.com/office/drawing/2014/main" id="{0BBDA6D9-1C29-7FBE-47C2-19FEBA36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969C9D-2D76-67B3-5939-53F11580C33A}"/>
              </a:ext>
            </a:extLst>
          </p:cNvPr>
          <p:cNvSpPr/>
          <p:nvPr/>
        </p:nvSpPr>
        <p:spPr>
          <a:xfrm>
            <a:off x="2351584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2:</a:t>
            </a:r>
          </a:p>
          <a:p>
            <a:pPr algn="ctr"/>
            <a:r>
              <a:rPr lang="en-NL" sz="2400" dirty="0"/>
              <a:t>Een model van het domein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B3CAF-99C7-E1C0-E6D9-4BA130C37A69}"/>
              </a:ext>
            </a:extLst>
          </p:cNvPr>
          <p:cNvSpPr/>
          <p:nvPr/>
        </p:nvSpPr>
        <p:spPr>
          <a:xfrm>
            <a:off x="6384032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3:</a:t>
            </a:r>
          </a:p>
          <a:p>
            <a:pPr algn="ctr"/>
            <a:r>
              <a:rPr lang="en-NL" sz="2400" dirty="0"/>
              <a:t>Een </a:t>
            </a:r>
            <a:r>
              <a:rPr lang="en-NL" sz="2400" i="1" dirty="0"/>
              <a:t>model</a:t>
            </a:r>
            <a:r>
              <a:rPr lang="en-NL" sz="2400" dirty="0"/>
              <a:t> van het gegevensgebruik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EB826-A874-EFD0-18C3-083807C945B3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839749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8726FC-B35F-8A6A-F287-CDE1014FFC6C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872197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4DC283-FCFE-9EA2-E9AE-EDADB6188734}"/>
              </a:ext>
            </a:extLst>
          </p:cNvPr>
          <p:cNvSpPr txBox="1"/>
          <p:nvPr/>
        </p:nvSpPr>
        <p:spPr>
          <a:xfrm>
            <a:off x="3766283" y="3948413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F2AC-43CF-2E3F-0680-39D25F78E68A}"/>
              </a:ext>
            </a:extLst>
          </p:cNvPr>
          <p:cNvSpPr txBox="1"/>
          <p:nvPr/>
        </p:nvSpPr>
        <p:spPr>
          <a:xfrm>
            <a:off x="7820113" y="3986480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 en 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GEGEVENSTYPE en</a:t>
            </a:r>
          </a:p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1D93-E78A-A6B7-0EB9-40EFACABFBD2}"/>
              </a:ext>
            </a:extLst>
          </p:cNvPr>
          <p:cNvSpPr txBox="1"/>
          <p:nvPr/>
        </p:nvSpPr>
        <p:spPr>
          <a:xfrm>
            <a:off x="2675808" y="81094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9CE3B-CA19-6C31-843A-12A9C60704F9}"/>
              </a:ext>
            </a:extLst>
          </p:cNvPr>
          <p:cNvSpPr txBox="1"/>
          <p:nvPr/>
        </p:nvSpPr>
        <p:spPr>
          <a:xfrm>
            <a:off x="6804725" y="807668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1FBD2D-1282-07BD-2ED0-DBA6079E0CDF}"/>
              </a:ext>
            </a:extLst>
          </p:cNvPr>
          <p:cNvSpPr/>
          <p:nvPr/>
        </p:nvSpPr>
        <p:spPr>
          <a:xfrm>
            <a:off x="300038" y="4946073"/>
            <a:ext cx="11493644" cy="169126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L" dirty="0">
                <a:solidFill>
                  <a:srgbClr val="FF0000"/>
                </a:solidFill>
              </a:rPr>
              <a:t>Disclaimer:</a:t>
            </a:r>
          </a:p>
          <a:p>
            <a:pPr algn="r"/>
            <a:r>
              <a:rPr lang="en-NL" dirty="0">
                <a:solidFill>
                  <a:srgbClr val="FF0000"/>
                </a:solidFill>
              </a:rPr>
              <a:t>De </a:t>
            </a:r>
            <a:r>
              <a:rPr lang="en-NL" i="1" dirty="0">
                <a:solidFill>
                  <a:srgbClr val="FF0000"/>
                </a:solidFill>
              </a:rPr>
              <a:t>vorm</a:t>
            </a:r>
            <a:r>
              <a:rPr lang="en-NL" dirty="0">
                <a:solidFill>
                  <a:srgbClr val="FF0000"/>
                </a:solidFill>
              </a:rPr>
              <a:t> van de gegevens</a:t>
            </a:r>
          </a:p>
          <a:p>
            <a:pPr algn="r"/>
            <a:r>
              <a:rPr lang="en-GB" dirty="0" err="1">
                <a:solidFill>
                  <a:srgbClr val="FF0000"/>
                </a:solidFill>
              </a:rPr>
              <a:t>kan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uiteindelijk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verschillen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E6967-095A-78BB-C2EE-E29885D3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 en hun voorkomens: enkelvoudig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ECF9-AF86-5D82-588A-9D8195BD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Gegevenstype: </a:t>
            </a:r>
            <a:r>
              <a:rPr lang="en-NL" b="1" i="1" dirty="0"/>
              <a:t>geboortedatum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[Jan] is geboren op </a:t>
            </a:r>
            <a:r>
              <a:rPr lang="en-NL" b="1" i="1" dirty="0"/>
              <a:t>geboortedatum</a:t>
            </a:r>
            <a:r>
              <a:rPr lang="en-NL" dirty="0"/>
              <a:t> 25-12-1995</a:t>
            </a:r>
          </a:p>
          <a:p>
            <a:pPr lvl="1"/>
            <a:r>
              <a:rPr lang="en-NL" dirty="0"/>
              <a:t>Gegeven: [Marie] is geboren op </a:t>
            </a:r>
            <a:r>
              <a:rPr lang="en-NL" b="1" i="1" dirty="0"/>
              <a:t>geboortedatum</a:t>
            </a:r>
            <a:r>
              <a:rPr lang="en-NL" i="1" dirty="0"/>
              <a:t> </a:t>
            </a:r>
            <a:r>
              <a:rPr lang="en-NL" dirty="0"/>
              <a:t>12-11-1996</a:t>
            </a:r>
          </a:p>
          <a:p>
            <a:pPr lvl="1"/>
            <a:r>
              <a:rPr lang="en-NL" dirty="0"/>
              <a:t>Gegeven: [Piet] is geboren op </a:t>
            </a:r>
            <a:r>
              <a:rPr lang="en-NL" b="1" i="1" dirty="0"/>
              <a:t>geboortedatum</a:t>
            </a:r>
            <a:r>
              <a:rPr lang="en-NL" dirty="0"/>
              <a:t> 12-5-2015</a:t>
            </a:r>
          </a:p>
          <a:p>
            <a:pPr lvl="1"/>
            <a:endParaRPr lang="en-NL" i="1" dirty="0"/>
          </a:p>
          <a:p>
            <a:r>
              <a:rPr lang="en-NL" dirty="0"/>
              <a:t>Gegevenstype: </a:t>
            </a:r>
            <a:r>
              <a:rPr lang="en-NL" b="1" i="1" dirty="0"/>
              <a:t>werkgever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</a:t>
            </a:r>
            <a:r>
              <a:rPr lang="en-NL" dirty="0"/>
              <a:t> [Jan]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 </a:t>
            </a:r>
            <a:r>
              <a:rPr lang="en-NL" dirty="0"/>
              <a:t>[Marie]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612E-7E42-153C-27A3-8A40689D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BB7DB6-3283-6C7D-31A4-0C4FA526E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76156"/>
              </p:ext>
            </p:extLst>
          </p:nvPr>
        </p:nvGraphicFramePr>
        <p:xfrm>
          <a:off x="494145" y="5082224"/>
          <a:ext cx="37869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455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1893455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Geboortedatum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25-12-1995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12-11-1996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[Piet]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12-5-2015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91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46FF8-02AF-085F-C617-E3EB677FC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32543"/>
              </p:ext>
            </p:extLst>
          </p:nvPr>
        </p:nvGraphicFramePr>
        <p:xfrm>
          <a:off x="4553527" y="5082224"/>
          <a:ext cx="34786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73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2088573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Werknemer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Werkgever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20818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2DA29A89-EC50-404F-8424-D883AC4EED47}" vid="{0C4185B4-07F6-4953-B5D3-ED7A791573A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19ffa58-9d1c-42f8-b0e6-79cea428c945}" enabled="1" method="Privileged" siteId="{8b87af7d-8647-4dc7-8df4-5f69a2011bb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</Template>
  <TotalTime>668</TotalTime>
  <Words>969</Words>
  <Application>Microsoft Macintosh PowerPoint</Application>
  <PresentationFormat>Widescreen</PresentationFormat>
  <Paragraphs>181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Tenorite</vt:lpstr>
      <vt:lpstr>Wingdings</vt:lpstr>
      <vt:lpstr>Geonovum</vt:lpstr>
      <vt:lpstr>Disclaimer</vt:lpstr>
      <vt:lpstr>Onze uitdaging</vt:lpstr>
      <vt:lpstr>Betekenis herleiden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Gegevenstypen en hun voorkomens: enkelvoudig gegevens</vt:lpstr>
      <vt:lpstr>Relaties op conceptueel niveau</vt:lpstr>
      <vt:lpstr>Relaties op logisch niveau</vt:lpstr>
      <vt:lpstr>Kern van het metamodel &amp; een voorbeeld</vt:lpstr>
      <vt:lpstr>MIM als uitwisselstandaard tussen modelleertechnieken</vt:lpstr>
      <vt:lpstr>Mapping via MIM (conceptueel model)</vt:lpstr>
      <vt:lpstr>MIM 2.0 Begrippenkader &amp;  uitleg van de denkwijze</vt:lpstr>
      <vt:lpstr>MIM metamodel begrippen en uitleg van de denkwijze</vt:lpstr>
      <vt:lpstr>MIM metamodel begrippenmodel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Pano Maria</dc:creator>
  <cp:lastModifiedBy>BRATTINGA Marco</cp:lastModifiedBy>
  <cp:revision>17</cp:revision>
  <dcterms:created xsi:type="dcterms:W3CDTF">2025-06-10T02:50:56Z</dcterms:created>
  <dcterms:modified xsi:type="dcterms:W3CDTF">2026-02-03T19:56:43Z</dcterms:modified>
</cp:coreProperties>
</file>